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30" r:id="rId2"/>
    <p:sldId id="433" r:id="rId3"/>
    <p:sldId id="450" r:id="rId4"/>
    <p:sldId id="451" r:id="rId5"/>
    <p:sldId id="452" r:id="rId6"/>
    <p:sldId id="431" r:id="rId7"/>
    <p:sldId id="432" r:id="rId8"/>
    <p:sldId id="434" r:id="rId9"/>
    <p:sldId id="435" r:id="rId10"/>
    <p:sldId id="437" r:id="rId11"/>
    <p:sldId id="436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ona Cocks" initials="FC" lastIdx="1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91D"/>
    <a:srgbClr val="3D3B41"/>
    <a:srgbClr val="FFFFFF"/>
    <a:srgbClr val="FF3300"/>
    <a:srgbClr val="080808"/>
    <a:srgbClr val="CAB118"/>
    <a:srgbClr val="95C11F"/>
    <a:srgbClr val="585454"/>
    <a:srgbClr val="137E7F"/>
    <a:srgbClr val="F6F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567" autoAdjust="0"/>
    <p:restoredTop sz="94660"/>
  </p:normalViewPr>
  <p:slideViewPr>
    <p:cSldViewPr snapToGrid="0">
      <p:cViewPr varScale="1">
        <p:scale>
          <a:sx n="48" d="100"/>
          <a:sy n="48" d="100"/>
        </p:scale>
        <p:origin x="72" y="7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ED929-9198-F546-AE3E-7D18D1F06998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40363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03EF5-EE94-E440-90E0-BE4DEDD1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8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9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1B842-DE3D-4E1F-890C-408FCE272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7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65125"/>
            <a:ext cx="9829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5A1FC5-4BB6-4718-8627-AA17A367CB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3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B175D-3864-4A01-A3D5-86502AEE6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7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65125"/>
            <a:ext cx="9829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03072168"/>
              </p:ext>
            </p:extLst>
          </p:nvPr>
        </p:nvGraphicFramePr>
        <p:xfrm>
          <a:off x="1811593" y="2312488"/>
          <a:ext cx="5100484" cy="2112028"/>
        </p:xfrm>
        <a:graphic>
          <a:graphicData uri="http://schemas.openxmlformats.org/drawingml/2006/table">
            <a:tbl>
              <a:tblPr firstRow="1">
                <a:tableStyleId>{0E3FDE45-AF77-4B5C-9715-49D594BDF05E}</a:tableStyleId>
              </a:tblPr>
              <a:tblGrid>
                <a:gridCol w="2550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07"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rgbClr val="3D3B4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rgbClr val="3D3B4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rgbClr val="3D3B4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>
                        <a:solidFill>
                          <a:srgbClr val="3D3B4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rgbClr val="3D3B4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rgbClr val="3D3B4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rgbClr val="3D3B4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dirty="0">
                        <a:solidFill>
                          <a:srgbClr val="3D3B4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3E5E5C4-36CB-45DA-BDEC-C365BF046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9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39D23-B7E1-4779-82EE-674DB8F84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32" y="365125"/>
            <a:ext cx="989396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28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EDA15-CED5-4CBA-B054-049705D08A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7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32" y="365125"/>
            <a:ext cx="989396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B0852-8164-4863-8CAC-F2EDEDC74C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5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65125"/>
            <a:ext cx="983138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0D5F90-29E3-41E7-81B3-41DF21B36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5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65125"/>
            <a:ext cx="98298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7BE94-F330-4CE4-BA47-349DACCAE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5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ADE94-3AB2-4E39-9616-FE5F4179CC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1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3248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C77F19-5EE1-4986-8F65-88E77ED33E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4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CD06-BAE6-4119-8335-9214FA171C8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2F071F-3BD0-43E4-804F-E92FBEDED61B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2E53E-31E1-4122-A4A0-D4B9F876DB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6" y="120483"/>
            <a:ext cx="1403909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9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ECD06-BAE6-4119-8335-9214FA171C8A}" type="datetimeFigureOut">
              <a:rPr lang="en-GB" smtClean="0"/>
              <a:t>07/11/2017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6329" y="5771253"/>
            <a:ext cx="1460501" cy="79423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03321" y="6660346"/>
            <a:ext cx="11585359" cy="0"/>
          </a:xfrm>
          <a:prstGeom prst="line">
            <a:avLst/>
          </a:prstGeom>
          <a:ln w="19050">
            <a:solidFill>
              <a:srgbClr val="95C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49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D3B4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D3B4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D3B4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D3B4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D3B4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D3B4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sm/posm" TargetMode="External"/><Relationship Id="rId2" Type="http://schemas.openxmlformats.org/officeDocument/2006/relationships/hyperlink" Target="https://github.com/opendronemap/opendronem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DroneMap/opendronemap-ecs" TargetMode="External"/><Relationship Id="rId5" Type="http://schemas.openxmlformats.org/officeDocument/2006/relationships/hyperlink" Target="https://github.com/opendronemap/WebODM" TargetMode="External"/><Relationship Id="rId4" Type="http://schemas.openxmlformats.org/officeDocument/2006/relationships/hyperlink" Target="https://github.com/OpenDroneMap/node-OpenDroneMa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use of AWS Cloud for massive UAV imagery processing</a:t>
            </a:r>
          </a:p>
        </p:txBody>
      </p:sp>
    </p:spTree>
    <p:extLst>
      <p:ext uri="{BB962C8B-B14F-4D97-AF65-F5344CB8AC3E}">
        <p14:creationId xmlns:p14="http://schemas.microsoft.com/office/powerpoint/2010/main" val="55746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86477"/>
            <a:ext cx="9193819" cy="5171523"/>
          </a:xfrm>
        </p:spPr>
      </p:pic>
    </p:spTree>
    <p:extLst>
      <p:ext uri="{BB962C8B-B14F-4D97-AF65-F5344CB8AC3E}">
        <p14:creationId xmlns:p14="http://schemas.microsoft.com/office/powerpoint/2010/main" val="17088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41" y="0"/>
            <a:ext cx="11401320" cy="662018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0"/>
            <a:ext cx="11401320" cy="662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OpenDroneMap is an open source toolkit for aerial drone imagery. </a:t>
            </a:r>
          </a:p>
          <a:p>
            <a:endParaRPr lang="en-US"/>
          </a:p>
          <a:p>
            <a:r>
              <a:rPr lang="en-US"/>
              <a:t>It is modern photogrammetry - fully automated matching, digital surface modeling, and mosaicking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5B0FB-0FC3-43A6-8627-43C8D66B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78" y="1551284"/>
            <a:ext cx="9071811" cy="234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</a:p>
          <a:p>
            <a:endParaRPr lang="en-US" b="1" dirty="0"/>
          </a:p>
          <a:p>
            <a:r>
              <a:rPr lang="en-US" b="1" dirty="0"/>
              <a:t>It is modern photogrammetry - fully automated matching, digital surface modelling, and mosaicking</a:t>
            </a:r>
          </a:p>
          <a:p>
            <a:endParaRPr lang="en-US" b="1" dirty="0"/>
          </a:p>
          <a:p>
            <a:r>
              <a:rPr lang="en-US" b="1" dirty="0"/>
              <a:t>Platform vs. Toolkit</a:t>
            </a:r>
          </a:p>
        </p:txBody>
      </p:sp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/>
              <a:t>Origins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622135" cy="1325563"/>
          </a:xfrm>
        </p:spPr>
        <p:txBody>
          <a:bodyPr/>
          <a:lstStyle/>
          <a:p>
            <a:r>
              <a:rPr lang="en-US" dirty="0"/>
              <a:t>Purposes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Ecology</a:t>
            </a:r>
          </a:p>
          <a:p>
            <a:r>
              <a:rPr lang="en-US" dirty="0"/>
              <a:t>Humanitarian</a:t>
            </a:r>
          </a:p>
          <a:p>
            <a:r>
              <a:rPr lang="en-US" dirty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16506" y="6318172"/>
            <a:ext cx="8223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Photogrammetric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496" y="2144521"/>
            <a:ext cx="4554889" cy="2568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39845F-0E23-47C2-9905-496917D89FC9}"/>
              </a:ext>
            </a:extLst>
          </p:cNvPr>
          <p:cNvSpPr/>
          <p:nvPr/>
        </p:nvSpPr>
        <p:spPr>
          <a:xfrm>
            <a:off x="9291484" y="2271252"/>
            <a:ext cx="2062316" cy="29791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CA034-007D-45B1-A11F-903C01F4DE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218" y="1902542"/>
            <a:ext cx="3172011" cy="3598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CE756-4B5A-4B37-8718-D824AC43B7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29" y="2184379"/>
            <a:ext cx="1892733" cy="1419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35C7AD-9D5C-4F37-99EB-346FAAE72F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62" y="3121066"/>
            <a:ext cx="1892733" cy="1419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E99453-49B9-4EAA-AA2A-5B04AE24C0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930" y="3830841"/>
            <a:ext cx="1892733" cy="14195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E5BE64-A11E-49D0-9549-8613635E24AD}"/>
              </a:ext>
            </a:extLst>
          </p:cNvPr>
          <p:cNvSpPr/>
          <p:nvPr/>
        </p:nvSpPr>
        <p:spPr>
          <a:xfrm>
            <a:off x="1812296" y="5633884"/>
            <a:ext cx="8371465" cy="471948"/>
          </a:xfrm>
          <a:prstGeom prst="rightArrow">
            <a:avLst>
              <a:gd name="adj1" fmla="val 50000"/>
              <a:gd name="adj2" fmla="val 92352"/>
            </a:avLst>
          </a:prstGeom>
          <a:solidFill>
            <a:srgbClr val="96AE8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324"/>
            <a:ext cx="10515600" cy="5235676"/>
          </a:xfrm>
        </p:spPr>
        <p:txBody>
          <a:bodyPr>
            <a:normAutofit/>
          </a:bodyPr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Command line tool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Portable OpenStreetMap (POSM)</a:t>
            </a:r>
            <a:endParaRPr lang="en-US" dirty="0"/>
          </a:p>
          <a:p>
            <a:r>
              <a:rPr lang="en-US" dirty="0">
                <a:hlinkClick r:id="rId4"/>
              </a:rPr>
              <a:t>Node-</a:t>
            </a:r>
            <a:r>
              <a:rPr lang="en-US" dirty="0" err="1">
                <a:hlinkClick r:id="rId4"/>
              </a:rPr>
              <a:t>OpenDroneMap</a:t>
            </a:r>
            <a:endParaRPr lang="en-US" dirty="0"/>
          </a:p>
          <a:p>
            <a:pPr lvl="1"/>
            <a:r>
              <a:rPr lang="en-US" dirty="0"/>
              <a:t>Web API for ODM</a:t>
            </a:r>
          </a:p>
          <a:p>
            <a:r>
              <a:rPr lang="en-US" dirty="0" err="1">
                <a:hlinkClick r:id="rId5"/>
              </a:rPr>
              <a:t>WebODM</a:t>
            </a:r>
            <a:endParaRPr lang="en-US" dirty="0"/>
          </a:p>
          <a:p>
            <a:pPr lvl="1"/>
            <a:r>
              <a:rPr lang="en-US" dirty="0"/>
              <a:t>Multi-user (Django) environment for ODM</a:t>
            </a:r>
          </a:p>
          <a:p>
            <a:r>
              <a:rPr lang="en-US" dirty="0" err="1">
                <a:hlinkClick r:id="rId6"/>
              </a:rPr>
              <a:t>OpenDroneMap-ecs</a:t>
            </a:r>
            <a:r>
              <a:rPr lang="en-US" dirty="0">
                <a:hlinkClick r:id="rId6"/>
              </a:rPr>
              <a:t> 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Quality reporting and robustness improvements</a:t>
            </a:r>
          </a:p>
          <a:p>
            <a:endParaRPr lang="en-US" dirty="0"/>
          </a:p>
          <a:p>
            <a:r>
              <a:rPr lang="en-US" dirty="0"/>
              <a:t>Scalability improvements</a:t>
            </a:r>
          </a:p>
          <a:p>
            <a:r>
              <a:rPr lang="en-US" dirty="0"/>
              <a:t>Performance improvements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17EB3-E99E-4017-9C46-FE17EBC9C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5360" y="4522628"/>
            <a:ext cx="1567603" cy="222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190C6-C10B-4C3B-AA80-DEC5E49ABBA1}"/>
              </a:ext>
            </a:extLst>
          </p:cNvPr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71" y="1825625"/>
            <a:ext cx="5257230" cy="378497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large numbers of images into smaller groups</a:t>
            </a:r>
          </a:p>
          <a:p>
            <a:r>
              <a:rPr lang="en-US" dirty="0"/>
              <a:t>Run </a:t>
            </a:r>
            <a:r>
              <a:rPr lang="en-US" dirty="0" err="1"/>
              <a:t>OpenSfM</a:t>
            </a:r>
            <a:r>
              <a:rPr lang="en-US" dirty="0"/>
              <a:t> reconstruction on each subgroup</a:t>
            </a:r>
          </a:p>
          <a:p>
            <a:r>
              <a:rPr lang="en-US" dirty="0"/>
              <a:t>Align and transform those groups to each other using matching features between the groups</a:t>
            </a:r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all 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936" y="0"/>
            <a:ext cx="9853863" cy="1325563"/>
          </a:xfrm>
        </p:spPr>
        <p:txBody>
          <a:bodyPr/>
          <a:lstStyle/>
          <a:p>
            <a:r>
              <a:rPr lang="en-US" dirty="0"/>
              <a:t>Scalability with consistency</a:t>
            </a:r>
          </a:p>
        </p:txBody>
      </p:sp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9121"/>
            <a:ext cx="9829800" cy="1325563"/>
          </a:xfrm>
        </p:spPr>
        <p:txBody>
          <a:bodyPr/>
          <a:lstStyle/>
          <a:p>
            <a:r>
              <a:rPr lang="en-US" dirty="0"/>
              <a:t>Compounding Z error across large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74C1-A01F-4CC5-BBEC-4675AE94D2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46768"/>
            <a:ext cx="12107668" cy="41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8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936" y="164600"/>
            <a:ext cx="9853863" cy="1325563"/>
          </a:xfrm>
        </p:spPr>
        <p:txBody>
          <a:bodyPr/>
          <a:lstStyle/>
          <a:p>
            <a:r>
              <a:rPr lang="en-US" dirty="0"/>
              <a:t>Corrected Z error across large landscape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E1537-758E-4F10-9982-6E853662DE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0" y="2389239"/>
            <a:ext cx="12172920" cy="20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8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improvements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8" y="1779603"/>
            <a:ext cx="5073317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70883" y="1825625"/>
            <a:ext cx="5871411" cy="4351338"/>
          </a:xfrm>
        </p:spPr>
        <p:txBody>
          <a:bodyPr/>
          <a:lstStyle/>
          <a:p>
            <a:r>
              <a:rPr lang="en-US" dirty="0"/>
              <a:t>Improve processor use </a:t>
            </a:r>
          </a:p>
          <a:p>
            <a:pPr lvl="1"/>
            <a:r>
              <a:rPr lang="en-US" dirty="0"/>
              <a:t>Cascade Hashing</a:t>
            </a:r>
            <a:r>
              <a:rPr lang="en-US" baseline="30000" dirty="0"/>
              <a:t>1</a:t>
            </a:r>
            <a:r>
              <a:rPr lang="en-US" dirty="0"/>
              <a:t> matching </a:t>
            </a:r>
          </a:p>
          <a:p>
            <a:pPr marL="914400" lvl="2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/>
              <a:t>Bag of Words</a:t>
            </a:r>
            <a:r>
              <a:rPr lang="en-US" baseline="30000" dirty="0"/>
              <a:t>2</a:t>
            </a:r>
          </a:p>
          <a:p>
            <a:r>
              <a:rPr lang="en-US" dirty="0"/>
              <a:t>Improved Memory Use:</a:t>
            </a:r>
          </a:p>
          <a:p>
            <a:pPr lvl="1"/>
            <a:r>
              <a:rPr lang="en-US" dirty="0"/>
              <a:t>Improved correspondence graph data structures</a:t>
            </a:r>
          </a:p>
          <a:p>
            <a:pPr lvl="1"/>
            <a:r>
              <a:rPr lang="en-US" dirty="0"/>
              <a:t>SLAM-like pose-graph methods for global adjustment of camera position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5054" y="5846544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73F6-44A7-46BE-8E78-180C7F08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FADD-9E22-4099-BDEC-F310E90D2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49893-C856-4A4A-AF03-08BEC0D1F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226" y="252615"/>
            <a:ext cx="4735830" cy="631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EE97-3561-4AB7-9DB4-AC7045111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868" y="252615"/>
            <a:ext cx="4735830" cy="63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2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E12B1-B041-46B5-BB63-FCD9FC28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726" y="1006120"/>
            <a:ext cx="8983579" cy="49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2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B635FC-7878-4539-A15E-30A057B2C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726" y="1006120"/>
            <a:ext cx="8983579" cy="496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Witnessing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8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Formulating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3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AWS and Cloud UAV imagery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4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7377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: Sterling Geo">
      <a:dk1>
        <a:srgbClr val="3D3B41"/>
      </a:dk1>
      <a:lt1>
        <a:srgbClr val="FFFFFF"/>
      </a:lt1>
      <a:dk2>
        <a:srgbClr val="3D3B41"/>
      </a:dk2>
      <a:lt2>
        <a:srgbClr val="EFEEEE"/>
      </a:lt2>
      <a:accent1>
        <a:srgbClr val="95C11F"/>
      </a:accent1>
      <a:accent2>
        <a:srgbClr val="EFEEEE"/>
      </a:accent2>
      <a:accent3>
        <a:srgbClr val="3D3B41"/>
      </a:accent3>
      <a:accent4>
        <a:srgbClr val="1AA8A9"/>
      </a:accent4>
      <a:accent5>
        <a:srgbClr val="44546A"/>
      </a:accent5>
      <a:accent6>
        <a:srgbClr val="757070"/>
      </a:accent6>
      <a:hlink>
        <a:srgbClr val="95C11F"/>
      </a:hlink>
      <a:folHlink>
        <a:srgbClr val="95C11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8135</TotalTime>
  <Words>380</Words>
  <Application>Microsoft Office PowerPoint</Application>
  <PresentationFormat>Widescreen</PresentationFormat>
  <Paragraphs>65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Office Theme</vt:lpstr>
      <vt:lpstr>Presentation Slides</vt:lpstr>
      <vt:lpstr>How we all met</vt:lpstr>
      <vt:lpstr>PowerPoint Presentation</vt:lpstr>
      <vt:lpstr>PowerPoint Presentation</vt:lpstr>
      <vt:lpstr>PowerPoint Presentation</vt:lpstr>
      <vt:lpstr>Witnessing the problem</vt:lpstr>
      <vt:lpstr>Formulating a solution</vt:lpstr>
      <vt:lpstr>AWS and Cloud UAV imagery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Photogrammetric Process</vt:lpstr>
      <vt:lpstr>Usage</vt:lpstr>
      <vt:lpstr>Future</vt:lpstr>
      <vt:lpstr>Scalability</vt:lpstr>
      <vt:lpstr>Scalability with consistency</vt:lpstr>
      <vt:lpstr>Compounding Z error across large landscape</vt:lpstr>
      <vt:lpstr>Corrected Z error across large landscape</vt:lpstr>
      <vt:lpstr>Performance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Sterling Geo</dc:title>
  <dc:creator>Anisha Chauhan</dc:creator>
  <cp:lastModifiedBy>smathermather</cp:lastModifiedBy>
  <cp:revision>310</cp:revision>
  <cp:lastPrinted>2017-10-18T08:26:30Z</cp:lastPrinted>
  <dcterms:created xsi:type="dcterms:W3CDTF">2017-01-03T15:16:20Z</dcterms:created>
  <dcterms:modified xsi:type="dcterms:W3CDTF">2017-11-08T04:07:28Z</dcterms:modified>
</cp:coreProperties>
</file>